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636" r:id="rId3"/>
    <p:sldId id="265" r:id="rId4"/>
    <p:sldId id="271" r:id="rId5"/>
    <p:sldId id="274" r:id="rId6"/>
    <p:sldId id="272" r:id="rId7"/>
    <p:sldId id="267" r:id="rId8"/>
    <p:sldId id="260" r:id="rId9"/>
    <p:sldId id="270" r:id="rId10"/>
    <p:sldId id="686" r:id="rId11"/>
    <p:sldId id="603" r:id="rId12"/>
    <p:sldId id="68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1837" autoAdjust="0"/>
  </p:normalViewPr>
  <p:slideViewPr>
    <p:cSldViewPr snapToGrid="0" snapToObjects="1">
      <p:cViewPr varScale="1">
        <p:scale>
          <a:sx n="66" d="100"/>
          <a:sy n="66" d="100"/>
        </p:scale>
        <p:origin x="13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A37EC2-AAAA-4C43-ACA2-59AE53E4C93E}" type="doc">
      <dgm:prSet loTypeId="urn:microsoft.com/office/officeart/2008/layout/RadialCluster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74F55C5-48F9-4C39-8F57-9E5A002D4567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GB" dirty="0"/>
            <a:t>ESG</a:t>
          </a:r>
        </a:p>
      </dgm:t>
    </dgm:pt>
    <dgm:pt modelId="{5BA83ADB-0427-4B99-8BB4-DF26136ABEF1}" type="parTrans" cxnId="{9559B59F-3705-49E5-9C2D-B7626EF2173E}">
      <dgm:prSet/>
      <dgm:spPr/>
      <dgm:t>
        <a:bodyPr/>
        <a:lstStyle/>
        <a:p>
          <a:endParaRPr lang="en-GB"/>
        </a:p>
      </dgm:t>
    </dgm:pt>
    <dgm:pt modelId="{9F0516C2-DD15-4552-88A0-754F7C1AFD40}" type="sibTrans" cxnId="{9559B59F-3705-49E5-9C2D-B7626EF2173E}">
      <dgm:prSet/>
      <dgm:spPr/>
      <dgm:t>
        <a:bodyPr/>
        <a:lstStyle/>
        <a:p>
          <a:endParaRPr lang="en-GB"/>
        </a:p>
      </dgm:t>
    </dgm:pt>
    <dgm:pt modelId="{BCF8DAFC-9750-4241-8BF7-7285CC094F53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dirty="0"/>
            <a:t>Environmental</a:t>
          </a:r>
        </a:p>
      </dgm:t>
    </dgm:pt>
    <dgm:pt modelId="{8F46277A-2007-4DF7-AA05-B98C0110F756}" type="parTrans" cxnId="{D92F8AE4-D113-45C4-BBCC-7A1F941D378D}">
      <dgm:prSet/>
      <dgm:spPr/>
      <dgm:t>
        <a:bodyPr/>
        <a:lstStyle/>
        <a:p>
          <a:endParaRPr lang="en-GB"/>
        </a:p>
      </dgm:t>
    </dgm:pt>
    <dgm:pt modelId="{8E60ED59-E6C2-4380-AC41-FA662E1614B4}" type="sibTrans" cxnId="{D92F8AE4-D113-45C4-BBCC-7A1F941D378D}">
      <dgm:prSet/>
      <dgm:spPr/>
      <dgm:t>
        <a:bodyPr/>
        <a:lstStyle/>
        <a:p>
          <a:endParaRPr lang="en-GB"/>
        </a:p>
      </dgm:t>
    </dgm:pt>
    <dgm:pt modelId="{DB1BE72F-7762-46AB-95CA-8FFE18ABFA29}">
      <dgm:prSet phldrT="[Text]"/>
      <dgm:spPr/>
      <dgm:t>
        <a:bodyPr/>
        <a:lstStyle/>
        <a:p>
          <a:r>
            <a:rPr lang="en-GB" dirty="0"/>
            <a:t>Governance</a:t>
          </a:r>
        </a:p>
      </dgm:t>
    </dgm:pt>
    <dgm:pt modelId="{4633682B-099C-4F96-A1AC-9A21D78FB7B6}" type="parTrans" cxnId="{0FD2DF98-BAA2-4156-8BA7-926BE30F545F}">
      <dgm:prSet/>
      <dgm:spPr/>
      <dgm:t>
        <a:bodyPr/>
        <a:lstStyle/>
        <a:p>
          <a:endParaRPr lang="en-GB"/>
        </a:p>
      </dgm:t>
    </dgm:pt>
    <dgm:pt modelId="{250FA794-20BA-4DC0-A766-9DC7036DC979}" type="sibTrans" cxnId="{0FD2DF98-BAA2-4156-8BA7-926BE30F545F}">
      <dgm:prSet/>
      <dgm:spPr/>
      <dgm:t>
        <a:bodyPr/>
        <a:lstStyle/>
        <a:p>
          <a:endParaRPr lang="en-GB"/>
        </a:p>
      </dgm:t>
    </dgm:pt>
    <dgm:pt modelId="{A3AF4F3D-0589-4EA1-86C0-70EDA3C47BF6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/>
            <a:t>Social</a:t>
          </a:r>
        </a:p>
      </dgm:t>
    </dgm:pt>
    <dgm:pt modelId="{1DA463DE-7741-412F-86D0-559136CAC02F}" type="parTrans" cxnId="{17A9E808-4FC5-45B5-BD1B-4A215CB77C5D}">
      <dgm:prSet/>
      <dgm:spPr/>
      <dgm:t>
        <a:bodyPr/>
        <a:lstStyle/>
        <a:p>
          <a:endParaRPr lang="en-GB"/>
        </a:p>
      </dgm:t>
    </dgm:pt>
    <dgm:pt modelId="{67EA33AC-26DC-4E99-BF4F-815DD931F271}" type="sibTrans" cxnId="{17A9E808-4FC5-45B5-BD1B-4A215CB77C5D}">
      <dgm:prSet/>
      <dgm:spPr/>
      <dgm:t>
        <a:bodyPr/>
        <a:lstStyle/>
        <a:p>
          <a:endParaRPr lang="en-GB"/>
        </a:p>
      </dgm:t>
    </dgm:pt>
    <dgm:pt modelId="{F5B59159-D765-4352-BF22-C95272079075}" type="pres">
      <dgm:prSet presAssocID="{EFA37EC2-AAAA-4C43-ACA2-59AE53E4C93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2766F796-DC1C-4844-BDF4-24CAB4BE85A7}" type="pres">
      <dgm:prSet presAssocID="{774F55C5-48F9-4C39-8F57-9E5A002D4567}" presName="singleCycle" presStyleCnt="0"/>
      <dgm:spPr/>
    </dgm:pt>
    <dgm:pt modelId="{559B0A10-3608-4805-8839-414FC9619E92}" type="pres">
      <dgm:prSet presAssocID="{774F55C5-48F9-4C39-8F57-9E5A002D4567}" presName="singleCenter" presStyleLbl="node1" presStyleIdx="0" presStyleCnt="4" custLinFactNeighborX="645" custLinFactNeighborY="-10530">
        <dgm:presLayoutVars>
          <dgm:chMax val="7"/>
          <dgm:chPref val="7"/>
        </dgm:presLayoutVars>
      </dgm:prSet>
      <dgm:spPr/>
    </dgm:pt>
    <dgm:pt modelId="{CB5AC7C7-8956-4C33-BB95-2AFFA9A00569}" type="pres">
      <dgm:prSet presAssocID="{8F46277A-2007-4DF7-AA05-B98C0110F756}" presName="Name56" presStyleLbl="parChTrans1D2" presStyleIdx="0" presStyleCnt="3"/>
      <dgm:spPr/>
    </dgm:pt>
    <dgm:pt modelId="{082E7BD7-ECBA-4F39-96C2-6B5BB3312B2D}" type="pres">
      <dgm:prSet presAssocID="{BCF8DAFC-9750-4241-8BF7-7285CC094F53}" presName="text0" presStyleLbl="node1" presStyleIdx="1" presStyleCnt="4" custScaleX="351016">
        <dgm:presLayoutVars>
          <dgm:bulletEnabled val="1"/>
        </dgm:presLayoutVars>
      </dgm:prSet>
      <dgm:spPr/>
    </dgm:pt>
    <dgm:pt modelId="{BE9FDE71-7AAE-44C9-8D64-09F25D7726F0}" type="pres">
      <dgm:prSet presAssocID="{4633682B-099C-4F96-A1AC-9A21D78FB7B6}" presName="Name56" presStyleLbl="parChTrans1D2" presStyleIdx="1" presStyleCnt="3"/>
      <dgm:spPr/>
    </dgm:pt>
    <dgm:pt modelId="{2F1E1D41-6271-4D59-B8FA-92E1ECCFE393}" type="pres">
      <dgm:prSet presAssocID="{DB1BE72F-7762-46AB-95CA-8FFE18ABFA29}" presName="text0" presStyleLbl="node1" presStyleIdx="2" presStyleCnt="4" custScaleX="337878" custRadScaleRad="128770" custRadScaleInc="-11506">
        <dgm:presLayoutVars>
          <dgm:bulletEnabled val="1"/>
        </dgm:presLayoutVars>
      </dgm:prSet>
      <dgm:spPr/>
    </dgm:pt>
    <dgm:pt modelId="{AAB66493-B29B-4AEC-BD9C-AF18CB31737A}" type="pres">
      <dgm:prSet presAssocID="{1DA463DE-7741-412F-86D0-559136CAC02F}" presName="Name56" presStyleLbl="parChTrans1D2" presStyleIdx="2" presStyleCnt="3"/>
      <dgm:spPr/>
    </dgm:pt>
    <dgm:pt modelId="{062A35A5-1887-4CAA-BBB5-5937162552C3}" type="pres">
      <dgm:prSet presAssocID="{A3AF4F3D-0589-4EA1-86C0-70EDA3C47BF6}" presName="text0" presStyleLbl="node1" presStyleIdx="3" presStyleCnt="4" custScaleX="326037" custRadScaleRad="140193" custRadScaleInc="14801">
        <dgm:presLayoutVars>
          <dgm:bulletEnabled val="1"/>
        </dgm:presLayoutVars>
      </dgm:prSet>
      <dgm:spPr/>
    </dgm:pt>
  </dgm:ptLst>
  <dgm:cxnLst>
    <dgm:cxn modelId="{17A9E808-4FC5-45B5-BD1B-4A215CB77C5D}" srcId="{774F55C5-48F9-4C39-8F57-9E5A002D4567}" destId="{A3AF4F3D-0589-4EA1-86C0-70EDA3C47BF6}" srcOrd="2" destOrd="0" parTransId="{1DA463DE-7741-412F-86D0-559136CAC02F}" sibTransId="{67EA33AC-26DC-4E99-BF4F-815DD931F271}"/>
    <dgm:cxn modelId="{1D71E732-9519-4B3D-A666-17F609FB7474}" type="presOf" srcId="{EFA37EC2-AAAA-4C43-ACA2-59AE53E4C93E}" destId="{F5B59159-D765-4352-BF22-C95272079075}" srcOrd="0" destOrd="0" presId="urn:microsoft.com/office/officeart/2008/layout/RadialCluster"/>
    <dgm:cxn modelId="{63BAB040-F6A4-4C6C-AD79-217007A06CEC}" type="presOf" srcId="{DB1BE72F-7762-46AB-95CA-8FFE18ABFA29}" destId="{2F1E1D41-6271-4D59-B8FA-92E1ECCFE393}" srcOrd="0" destOrd="0" presId="urn:microsoft.com/office/officeart/2008/layout/RadialCluster"/>
    <dgm:cxn modelId="{25BECC5E-4D50-4AF1-B2C7-6CEDD56FA276}" type="presOf" srcId="{1DA463DE-7741-412F-86D0-559136CAC02F}" destId="{AAB66493-B29B-4AEC-BD9C-AF18CB31737A}" srcOrd="0" destOrd="0" presId="urn:microsoft.com/office/officeart/2008/layout/RadialCluster"/>
    <dgm:cxn modelId="{22D9735F-8099-45CC-975A-35A9158F0FFC}" type="presOf" srcId="{4633682B-099C-4F96-A1AC-9A21D78FB7B6}" destId="{BE9FDE71-7AAE-44C9-8D64-09F25D7726F0}" srcOrd="0" destOrd="0" presId="urn:microsoft.com/office/officeart/2008/layout/RadialCluster"/>
    <dgm:cxn modelId="{D0E8CB48-4B28-4FE1-B8C0-DB366AAAB181}" type="presOf" srcId="{A3AF4F3D-0589-4EA1-86C0-70EDA3C47BF6}" destId="{062A35A5-1887-4CAA-BBB5-5937162552C3}" srcOrd="0" destOrd="0" presId="urn:microsoft.com/office/officeart/2008/layout/RadialCluster"/>
    <dgm:cxn modelId="{64936350-1523-4C34-B22B-5B965B76D82A}" type="presOf" srcId="{8F46277A-2007-4DF7-AA05-B98C0110F756}" destId="{CB5AC7C7-8956-4C33-BB95-2AFFA9A00569}" srcOrd="0" destOrd="0" presId="urn:microsoft.com/office/officeart/2008/layout/RadialCluster"/>
    <dgm:cxn modelId="{11D78F8A-E8EC-46E0-A29E-1B415625D26B}" type="presOf" srcId="{BCF8DAFC-9750-4241-8BF7-7285CC094F53}" destId="{082E7BD7-ECBA-4F39-96C2-6B5BB3312B2D}" srcOrd="0" destOrd="0" presId="urn:microsoft.com/office/officeart/2008/layout/RadialCluster"/>
    <dgm:cxn modelId="{0FD2DF98-BAA2-4156-8BA7-926BE30F545F}" srcId="{774F55C5-48F9-4C39-8F57-9E5A002D4567}" destId="{DB1BE72F-7762-46AB-95CA-8FFE18ABFA29}" srcOrd="1" destOrd="0" parTransId="{4633682B-099C-4F96-A1AC-9A21D78FB7B6}" sibTransId="{250FA794-20BA-4DC0-A766-9DC7036DC979}"/>
    <dgm:cxn modelId="{9559B59F-3705-49E5-9C2D-B7626EF2173E}" srcId="{EFA37EC2-AAAA-4C43-ACA2-59AE53E4C93E}" destId="{774F55C5-48F9-4C39-8F57-9E5A002D4567}" srcOrd="0" destOrd="0" parTransId="{5BA83ADB-0427-4B99-8BB4-DF26136ABEF1}" sibTransId="{9F0516C2-DD15-4552-88A0-754F7C1AFD40}"/>
    <dgm:cxn modelId="{89932CB1-C16B-496B-A859-D8D2BB317646}" type="presOf" srcId="{774F55C5-48F9-4C39-8F57-9E5A002D4567}" destId="{559B0A10-3608-4805-8839-414FC9619E92}" srcOrd="0" destOrd="0" presId="urn:microsoft.com/office/officeart/2008/layout/RadialCluster"/>
    <dgm:cxn modelId="{D92F8AE4-D113-45C4-BBCC-7A1F941D378D}" srcId="{774F55C5-48F9-4C39-8F57-9E5A002D4567}" destId="{BCF8DAFC-9750-4241-8BF7-7285CC094F53}" srcOrd="0" destOrd="0" parTransId="{8F46277A-2007-4DF7-AA05-B98C0110F756}" sibTransId="{8E60ED59-E6C2-4380-AC41-FA662E1614B4}"/>
    <dgm:cxn modelId="{E92DF4D9-D2F3-4E98-90EA-E4CD42A39EA5}" type="presParOf" srcId="{F5B59159-D765-4352-BF22-C95272079075}" destId="{2766F796-DC1C-4844-BDF4-24CAB4BE85A7}" srcOrd="0" destOrd="0" presId="urn:microsoft.com/office/officeart/2008/layout/RadialCluster"/>
    <dgm:cxn modelId="{3129CDD6-8DC5-4370-BB30-7D1A6FAA4D1C}" type="presParOf" srcId="{2766F796-DC1C-4844-BDF4-24CAB4BE85A7}" destId="{559B0A10-3608-4805-8839-414FC9619E92}" srcOrd="0" destOrd="0" presId="urn:microsoft.com/office/officeart/2008/layout/RadialCluster"/>
    <dgm:cxn modelId="{06D4C1FB-8E2C-4993-9E3D-BB5D76A01736}" type="presParOf" srcId="{2766F796-DC1C-4844-BDF4-24CAB4BE85A7}" destId="{CB5AC7C7-8956-4C33-BB95-2AFFA9A00569}" srcOrd="1" destOrd="0" presId="urn:microsoft.com/office/officeart/2008/layout/RadialCluster"/>
    <dgm:cxn modelId="{2F03BEA7-C3F7-4693-AE59-63C8303CA161}" type="presParOf" srcId="{2766F796-DC1C-4844-BDF4-24CAB4BE85A7}" destId="{082E7BD7-ECBA-4F39-96C2-6B5BB3312B2D}" srcOrd="2" destOrd="0" presId="urn:microsoft.com/office/officeart/2008/layout/RadialCluster"/>
    <dgm:cxn modelId="{07DEE3FC-EBAC-48F3-8740-214E7A392EDD}" type="presParOf" srcId="{2766F796-DC1C-4844-BDF4-24CAB4BE85A7}" destId="{BE9FDE71-7AAE-44C9-8D64-09F25D7726F0}" srcOrd="3" destOrd="0" presId="urn:microsoft.com/office/officeart/2008/layout/RadialCluster"/>
    <dgm:cxn modelId="{7F8CC62D-C05E-460E-9DF9-07D32CC00517}" type="presParOf" srcId="{2766F796-DC1C-4844-BDF4-24CAB4BE85A7}" destId="{2F1E1D41-6271-4D59-B8FA-92E1ECCFE393}" srcOrd="4" destOrd="0" presId="urn:microsoft.com/office/officeart/2008/layout/RadialCluster"/>
    <dgm:cxn modelId="{A257B744-322A-4C40-BF22-59B0F1F33803}" type="presParOf" srcId="{2766F796-DC1C-4844-BDF4-24CAB4BE85A7}" destId="{AAB66493-B29B-4AEC-BD9C-AF18CB31737A}" srcOrd="5" destOrd="0" presId="urn:microsoft.com/office/officeart/2008/layout/RadialCluster"/>
    <dgm:cxn modelId="{68B249D5-4A7C-42F1-BB5B-382EAA6590D1}" type="presParOf" srcId="{2766F796-DC1C-4844-BDF4-24CAB4BE85A7}" destId="{062A35A5-1887-4CAA-BBB5-5937162552C3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B0A10-3608-4805-8839-414FC9619E92}">
      <dsp:nvSpPr>
        <dsp:cNvPr id="0" name=""/>
        <dsp:cNvSpPr/>
      </dsp:nvSpPr>
      <dsp:spPr>
        <a:xfrm>
          <a:off x="4963224" y="1354183"/>
          <a:ext cx="1103471" cy="1103471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ESG</a:t>
          </a:r>
        </a:p>
      </dsp:txBody>
      <dsp:txXfrm>
        <a:off x="5017091" y="1408050"/>
        <a:ext cx="995737" cy="995737"/>
      </dsp:txXfrm>
    </dsp:sp>
    <dsp:sp modelId="{CB5AC7C7-8956-4C33-BB95-2AFFA9A00569}">
      <dsp:nvSpPr>
        <dsp:cNvPr id="0" name=""/>
        <dsp:cNvSpPr/>
      </dsp:nvSpPr>
      <dsp:spPr>
        <a:xfrm rot="16143827">
          <a:off x="5294019" y="1145693"/>
          <a:ext cx="4170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703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2E7BD7-ECBA-4F39-96C2-6B5BB3312B2D}">
      <dsp:nvSpPr>
        <dsp:cNvPr id="0" name=""/>
        <dsp:cNvSpPr/>
      </dsp:nvSpPr>
      <dsp:spPr>
        <a:xfrm>
          <a:off x="4195513" y="197877"/>
          <a:ext cx="2595151" cy="739325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Environmental</a:t>
          </a:r>
        </a:p>
      </dsp:txBody>
      <dsp:txXfrm>
        <a:off x="4231604" y="233968"/>
        <a:ext cx="2522969" cy="667143"/>
      </dsp:txXfrm>
    </dsp:sp>
    <dsp:sp modelId="{BE9FDE71-7AAE-44C9-8D64-09F25D7726F0}">
      <dsp:nvSpPr>
        <dsp:cNvPr id="0" name=""/>
        <dsp:cNvSpPr/>
      </dsp:nvSpPr>
      <dsp:spPr>
        <a:xfrm rot="1885280">
          <a:off x="5995422" y="2496364"/>
          <a:ext cx="97206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2063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1E1D41-6271-4D59-B8FA-92E1ECCFE393}">
      <dsp:nvSpPr>
        <dsp:cNvPr id="0" name=""/>
        <dsp:cNvSpPr/>
      </dsp:nvSpPr>
      <dsp:spPr>
        <a:xfrm>
          <a:off x="6252301" y="2749745"/>
          <a:ext cx="2498019" cy="73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Governance</a:t>
          </a:r>
        </a:p>
      </dsp:txBody>
      <dsp:txXfrm>
        <a:off x="6288392" y="2785836"/>
        <a:ext cx="2425837" cy="667143"/>
      </dsp:txXfrm>
    </dsp:sp>
    <dsp:sp modelId="{AAB66493-B29B-4AEC-BD9C-AF18CB31737A}">
      <dsp:nvSpPr>
        <dsp:cNvPr id="0" name=""/>
        <dsp:cNvSpPr/>
      </dsp:nvSpPr>
      <dsp:spPr>
        <a:xfrm rot="9092673">
          <a:off x="3888885" y="2477334"/>
          <a:ext cx="11434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43407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2A35A5-1887-4CAA-BBB5-5937162552C3}">
      <dsp:nvSpPr>
        <dsp:cNvPr id="0" name=""/>
        <dsp:cNvSpPr/>
      </dsp:nvSpPr>
      <dsp:spPr>
        <a:xfrm>
          <a:off x="2070617" y="2749737"/>
          <a:ext cx="2410475" cy="739325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Social</a:t>
          </a:r>
        </a:p>
      </dsp:txBody>
      <dsp:txXfrm>
        <a:off x="2106708" y="2785828"/>
        <a:ext cx="2338293" cy="667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aphnebgrant@gmail.com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8E46C-AA57-2F43-B991-6FDBF0DC8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365760"/>
            <a:ext cx="8617695" cy="4411620"/>
          </a:xfrm>
        </p:spPr>
        <p:txBody>
          <a:bodyPr/>
          <a:lstStyle/>
          <a:p>
            <a:br>
              <a:rPr lang="en-US" sz="6000" b="1" dirty="0"/>
            </a:br>
            <a:br>
              <a:rPr lang="en-US" sz="6000" b="1" dirty="0"/>
            </a:br>
            <a:br>
              <a:rPr lang="en-US" sz="6000" b="1" dirty="0"/>
            </a:br>
            <a:br>
              <a:rPr lang="en-US" sz="6000" b="1" dirty="0"/>
            </a:br>
            <a:br>
              <a:rPr lang="en-US" sz="6000" b="1" dirty="0"/>
            </a:br>
            <a:r>
              <a:rPr lang="en-US" sz="5400" b="1" dirty="0"/>
              <a:t>Sustainability for the Events Industry -</a:t>
            </a:r>
            <a:br>
              <a:rPr lang="en-US" sz="6000" b="1" dirty="0"/>
            </a:br>
            <a:br>
              <a:rPr lang="en-US" sz="4000" b="1" dirty="0"/>
            </a:br>
            <a:r>
              <a:rPr lang="en-US" sz="4000" b="1" i="1" dirty="0">
                <a:solidFill>
                  <a:srgbClr val="C00000"/>
                </a:solidFill>
              </a:rPr>
              <a:t>DOING GOOD IS GOOD FOR BUSINESS</a:t>
            </a:r>
            <a:br>
              <a:rPr lang="en-US" sz="6000" b="1" i="1" dirty="0"/>
            </a:br>
            <a:endParaRPr lang="en-US" sz="6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6C7E4-9F2B-0B40-AB2D-36E8442414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Daphne </a:t>
            </a:r>
            <a:r>
              <a:rPr lang="en-US" dirty="0" err="1"/>
              <a:t>biliouri</a:t>
            </a:r>
            <a:r>
              <a:rPr lang="en-US" dirty="0"/>
              <a:t>-grant</a:t>
            </a:r>
          </a:p>
          <a:p>
            <a:r>
              <a:rPr lang="en-US" dirty="0"/>
              <a:t>SUSTAINABILITY ADVISOR – </a:t>
            </a:r>
            <a:r>
              <a:rPr lang="en-US" dirty="0" err="1"/>
              <a:t>october</a:t>
            </a:r>
            <a:r>
              <a:rPr lang="en-US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378968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E65E-BCD6-6747-A253-757B14D69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Why choose the UN SDGs?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77031-84C3-7946-B3F0-839F4E86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8036715" cy="367830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Timing is perfect – 2021 is the beginning of the Decade of Action for the UN SDGs.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propose timeline of 10 years is sufficient to showcase some impactful outcomes &amp; set tangible targets (short- medium- and long-term).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plethora of issues covered by the SDGs allows  your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identify the ones that matter to you.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UN SDGs are a great platform to develop partnerships with stakeholders.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D014AA-B945-FE4B-B43E-B56DDB7B8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9370" y="2540097"/>
            <a:ext cx="27432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136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5815-F317-49BC-93A7-E312C5487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2052515"/>
            <a:ext cx="3054091" cy="26097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What does this mean for you?</a:t>
            </a:r>
          </a:p>
        </p:txBody>
      </p:sp>
      <p:sp>
        <p:nvSpPr>
          <p:cNvPr id="18" name="Content Placeholder 14">
            <a:extLst>
              <a:ext uri="{FF2B5EF4-FFF2-40B4-BE49-F238E27FC236}">
                <a16:creationId xmlns:a16="http://schemas.microsoft.com/office/drawing/2014/main" id="{EF12B73F-B71A-4BCE-A098-44FF540F7C1E}"/>
              </a:ext>
            </a:extLst>
          </p:cNvPr>
          <p:cNvSpPr txBox="1">
            <a:spLocks/>
          </p:cNvSpPr>
          <p:nvPr/>
        </p:nvSpPr>
        <p:spPr>
          <a:xfrm>
            <a:off x="4702629" y="1073231"/>
            <a:ext cx="6599582" cy="47115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</a:pPr>
            <a:r>
              <a:rPr lang="en-US" sz="20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Are you a leader? Do you want to be seen at the forefront of innovation in the events industry?</a:t>
            </a:r>
          </a:p>
          <a:p>
            <a:pPr>
              <a:buClr>
                <a:schemeClr val="tx1"/>
              </a:buClr>
            </a:pPr>
            <a:r>
              <a:rPr lang="en-US" sz="20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Can you afford not to do anything?</a:t>
            </a:r>
          </a:p>
          <a:p>
            <a:pPr>
              <a:buClr>
                <a:schemeClr val="tx1"/>
              </a:buClr>
            </a:pPr>
            <a:r>
              <a:rPr lang="en-US" sz="20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How do you adapt to this new environment?</a:t>
            </a:r>
          </a:p>
          <a:p>
            <a:pPr>
              <a:buClr>
                <a:schemeClr val="tx1"/>
              </a:buClr>
            </a:pPr>
            <a:r>
              <a:rPr lang="en-US" sz="20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What do your customers expect?</a:t>
            </a:r>
          </a:p>
          <a:p>
            <a:pPr>
              <a:buClr>
                <a:schemeClr val="tx1"/>
              </a:buClr>
            </a:pPr>
            <a:r>
              <a:rPr lang="en-US" sz="20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Do you </a:t>
            </a:r>
            <a:r>
              <a:rPr lang="en-US" sz="2000" dirty="0" err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prioritise</a:t>
            </a:r>
            <a:r>
              <a:rPr lang="en-US" sz="20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 E, S or G?</a:t>
            </a:r>
          </a:p>
          <a:p>
            <a:pPr>
              <a:buClr>
                <a:schemeClr val="tx1"/>
              </a:buClr>
            </a:pPr>
            <a:r>
              <a:rPr lang="en-US" sz="20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Do you ask your counterparties and suppliers to report their own ESG / Sustainability?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F0115E-6AE2-4B9D-A305-AA18F8A1212D}"/>
              </a:ext>
            </a:extLst>
          </p:cNvPr>
          <p:cNvSpPr txBox="1"/>
          <p:nvPr/>
        </p:nvSpPr>
        <p:spPr>
          <a:xfrm>
            <a:off x="736072" y="972708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4800" b="1" dirty="0">
                <a:solidFill>
                  <a:srgbClr val="1D85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</a:t>
            </a:r>
          </a:p>
        </p:txBody>
      </p:sp>
    </p:spTree>
    <p:extLst>
      <p:ext uri="{BB962C8B-B14F-4D97-AF65-F5344CB8AC3E}">
        <p14:creationId xmlns:p14="http://schemas.microsoft.com/office/powerpoint/2010/main" val="1435215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F7BF6-AB9E-B64A-A2D3-CEECB90FA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ANY QUESTIONS?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Daphne </a:t>
            </a:r>
            <a:r>
              <a:rPr lang="en-US" dirty="0" err="1"/>
              <a:t>Biliouri</a:t>
            </a:r>
            <a:r>
              <a:rPr lang="en-US" dirty="0"/>
              <a:t>-Grant</a:t>
            </a:r>
            <a:br>
              <a:rPr lang="en-US" dirty="0"/>
            </a:br>
            <a:r>
              <a:rPr lang="en-US" dirty="0">
                <a:hlinkClick r:id="rId2"/>
              </a:rPr>
              <a:t>daphnebgrant@gmail.com</a:t>
            </a:r>
            <a:br>
              <a:rPr lang="en-US" dirty="0"/>
            </a:br>
            <a:r>
              <a:rPr lang="en-US" dirty="0"/>
              <a:t>Mob: 07597 800237</a:t>
            </a:r>
          </a:p>
        </p:txBody>
      </p:sp>
    </p:spTree>
    <p:extLst>
      <p:ext uri="{BB962C8B-B14F-4D97-AF65-F5344CB8AC3E}">
        <p14:creationId xmlns:p14="http://schemas.microsoft.com/office/powerpoint/2010/main" val="129829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EC6FA-8302-483B-909E-113A40A27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What is ESG / Sustainability?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5E9E7C0-2E33-4E53-9C67-EEE0D6B8B2C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845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9C256-D6DB-7640-AFEB-EA5F87D3E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is ESG / Sustainability important?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7BE7C7-10A0-DF47-AA07-9A2A76A19BB8}"/>
              </a:ext>
            </a:extLst>
          </p:cNvPr>
          <p:cNvSpPr txBox="1"/>
          <p:nvPr/>
        </p:nvSpPr>
        <p:spPr>
          <a:xfrm>
            <a:off x="993352" y="1604480"/>
            <a:ext cx="1003047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000" dirty="0">
                <a:cs typeface="Arial" panose="020B0604020202020204" pitchFamily="34" charset="0"/>
              </a:rPr>
              <a:t>ESG / Sustainability are not new terms but have gained mainstream status over the past couple of years as perceptions and attitudes are beginning to change. </a:t>
            </a:r>
          </a:p>
          <a:p>
            <a:endParaRPr lang="en-GB" sz="2000" dirty="0"/>
          </a:p>
          <a:p>
            <a:r>
              <a:rPr lang="en-GB" sz="2000" dirty="0"/>
              <a:t>In response to the pandemic crisis, sustainability is essential for a successful recovery. It will achieve three objectives: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 help with the economic recovery of the businesses – especially in the events industry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 increase the effectiveness of organisations and increase collaborative attitudes between businesses and the community, and  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strengthen relationships with public sector stakeholders, such as the local authorities, the government and potential funding bodies and corporate entities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24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9DD0E-2C9A-CD4E-89EC-807F965A9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to implement sustainability in the events industry?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9AD8A-56F2-984D-96E3-A0E56287A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880918" cy="41954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Sustainability needs to be implemented both internally and externally/top down and bottom up.</a:t>
            </a:r>
          </a:p>
          <a:p>
            <a:r>
              <a:rPr lang="en-US" dirty="0"/>
              <a:t>Establish a sustainability strategy for your </a:t>
            </a:r>
            <a:r>
              <a:rPr lang="en-US" dirty="0" err="1"/>
              <a:t>organisation</a:t>
            </a:r>
            <a:r>
              <a:rPr lang="en-US" dirty="0"/>
              <a:t> with clear objectives and tangible goals.</a:t>
            </a:r>
          </a:p>
          <a:p>
            <a:pPr lvl="2"/>
            <a:r>
              <a:rPr lang="en-US" dirty="0"/>
              <a:t>In the format of a sustainability statement/policy and a sustainability pledge</a:t>
            </a:r>
          </a:p>
          <a:p>
            <a:r>
              <a:rPr lang="en-US" dirty="0"/>
              <a:t>Develop a sustainability action plan so you can make your objectives a reality based on a single framework (i.e. UN SDGs)</a:t>
            </a:r>
          </a:p>
          <a:p>
            <a:r>
              <a:rPr lang="en-US" dirty="0"/>
              <a:t>Set up timelines to accompany your sustainability action plan.</a:t>
            </a:r>
          </a:p>
          <a:p>
            <a:r>
              <a:rPr lang="en-US" dirty="0"/>
              <a:t>BE REALISTIC! It’s best to identify one or two goals and dedicate time and effort to fulfill them rather than try to meet every single sustainability objective. </a:t>
            </a:r>
          </a:p>
          <a:p>
            <a:r>
              <a:rPr lang="en-US" dirty="0"/>
              <a:t>Identify achievable targets - Choose what works for you and allows you to have the most impact in your field.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23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9089ECB-A071-144C-A1A3-2AC74AC59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37537"/>
              </p:ext>
            </p:extLst>
          </p:nvPr>
        </p:nvGraphicFramePr>
        <p:xfrm>
          <a:off x="2032000" y="719666"/>
          <a:ext cx="8128000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2671102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894457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12235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79788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Short-term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Medium-term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Long-term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324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Internal to your </a:t>
                      </a:r>
                      <a:r>
                        <a:rPr lang="en-US" dirty="0" err="1"/>
                        <a:t>organisation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Establish a sustainability statement 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Create sustainability policies 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Realise</a:t>
                      </a:r>
                      <a:r>
                        <a:rPr lang="en-US" dirty="0"/>
                        <a:t> the aims of the statement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Adopt sustainability policies in the operations of your </a:t>
                      </a:r>
                      <a:r>
                        <a:rPr lang="en-US" dirty="0" err="1"/>
                        <a:t>organisation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Review and monitor the success of the statement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Sustainability policies are full integrated in the operational structure of your </a:t>
                      </a:r>
                      <a:r>
                        <a:rPr lang="en-US" dirty="0" err="1"/>
                        <a:t>organisation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340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External Stakeholders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Set up a Sustainability Pledge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Promote the pledge to all stakeholders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Promote the UN SDGs identified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Implement the UN SDGs identified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016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491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96DBD-EF2C-1D44-B768-0FA2BB23D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Action Plan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B318D-19EE-C849-8648-797B6C75F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413" y="1238492"/>
            <a:ext cx="10926501" cy="50099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Establish your sustainability statement </a:t>
            </a:r>
          </a:p>
          <a:p>
            <a:pPr lvl="1"/>
            <a:r>
              <a:rPr lang="en-US" dirty="0"/>
              <a:t>Short (a couple of paragraphs)</a:t>
            </a:r>
          </a:p>
          <a:p>
            <a:pPr lvl="1"/>
            <a:r>
              <a:rPr lang="en-US" dirty="0"/>
              <a:t>Concise – it clearly states what you want to achieve </a:t>
            </a:r>
          </a:p>
          <a:p>
            <a:pPr lvl="1"/>
            <a:r>
              <a:rPr lang="en-US" dirty="0"/>
              <a:t>Informative – it highlights how you intend to achieve it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Create an ESG / Sustainability Policy that</a:t>
            </a:r>
          </a:p>
          <a:p>
            <a:pPr lvl="1"/>
            <a:r>
              <a:rPr lang="en-US" dirty="0"/>
              <a:t>Reflects all the issues you want to address</a:t>
            </a:r>
          </a:p>
          <a:p>
            <a:pPr lvl="1"/>
            <a:r>
              <a:rPr lang="en-US" dirty="0"/>
              <a:t>Can be fully integrated in your </a:t>
            </a:r>
            <a:r>
              <a:rPr lang="en-US" dirty="0" err="1"/>
              <a:t>organisation</a:t>
            </a:r>
            <a:endParaRPr lang="en-US" dirty="0"/>
          </a:p>
          <a:p>
            <a:pPr lvl="1"/>
            <a:r>
              <a:rPr lang="en-US" dirty="0"/>
              <a:t>Is implemented successfully throughout all your operations </a:t>
            </a:r>
          </a:p>
          <a:p>
            <a:pPr lvl="1"/>
            <a:endParaRPr lang="en-US" dirty="0"/>
          </a:p>
          <a:p>
            <a:r>
              <a:rPr lang="en-US" dirty="0"/>
              <a:t>Set a Monitoring and Reporting schedule </a:t>
            </a:r>
          </a:p>
          <a:p>
            <a:pPr lvl="1"/>
            <a:r>
              <a:rPr lang="en-US" dirty="0"/>
              <a:t>Review of the sustainability policy annually</a:t>
            </a:r>
          </a:p>
          <a:p>
            <a:pPr lvl="1"/>
            <a:r>
              <a:rPr lang="en-US" dirty="0"/>
              <a:t>Update the action plan regularly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4D7382-AA74-B244-A9CD-CAC0B0955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3544" y="1853248"/>
            <a:ext cx="4282530" cy="304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731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5B38155-71FE-FC4D-8823-40368FD13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43759" cy="1400530"/>
          </a:xfrm>
        </p:spPr>
        <p:txBody>
          <a:bodyPr/>
          <a:lstStyle/>
          <a:p>
            <a:pPr algn="ctr"/>
            <a:r>
              <a:rPr lang="en-US" sz="4000" b="1" dirty="0"/>
              <a:t>Sustainability Pledge</a:t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73619-7F97-E345-8A15-ECC7B49D3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80" y="1273215"/>
            <a:ext cx="11761470" cy="4975184"/>
          </a:xfrm>
        </p:spPr>
        <p:txBody>
          <a:bodyPr>
            <a:normAutofit/>
          </a:bodyPr>
          <a:lstStyle/>
          <a:p>
            <a:r>
              <a:rPr lang="en-US" dirty="0"/>
              <a:t>Create a </a:t>
            </a:r>
            <a:r>
              <a:rPr lang="en-US" b="1" dirty="0"/>
              <a:t>Sustainability Pledge </a:t>
            </a:r>
            <a:r>
              <a:rPr lang="en-US" dirty="0"/>
              <a:t>reflecting a couple of environmental and social issues to choose from the following list. These issues will also define your sustainability policy:</a:t>
            </a:r>
          </a:p>
          <a:p>
            <a:pPr lvl="1"/>
            <a:r>
              <a:rPr lang="en-GB" dirty="0"/>
              <a:t>Green venues</a:t>
            </a:r>
          </a:p>
          <a:p>
            <a:pPr lvl="1"/>
            <a:r>
              <a:rPr lang="en-GB" dirty="0"/>
              <a:t>Sustainable supply chain</a:t>
            </a:r>
          </a:p>
          <a:p>
            <a:pPr lvl="1"/>
            <a:r>
              <a:rPr lang="en-GB" dirty="0"/>
              <a:t>Sustainable travel</a:t>
            </a:r>
          </a:p>
          <a:p>
            <a:pPr lvl="1"/>
            <a:r>
              <a:rPr lang="en-GB" dirty="0"/>
              <a:t>Promotion of green energy sources</a:t>
            </a:r>
          </a:p>
          <a:p>
            <a:pPr lvl="1"/>
            <a:r>
              <a:rPr lang="en-GB" dirty="0"/>
              <a:t>Treat your employees with respect </a:t>
            </a:r>
          </a:p>
          <a:p>
            <a:pPr lvl="1"/>
            <a:r>
              <a:rPr lang="en-GB" dirty="0"/>
              <a:t>Introduce innovation &amp; effective organisational management</a:t>
            </a:r>
          </a:p>
          <a:p>
            <a:pPr lvl="1"/>
            <a:r>
              <a:rPr lang="en-GB" dirty="0"/>
              <a:t>Waste reduction (food waste, single-use plastics, paper etc.)</a:t>
            </a:r>
          </a:p>
          <a:p>
            <a:pPr lvl="1"/>
            <a:r>
              <a:rPr lang="en-GB" dirty="0"/>
              <a:t>Promotion of digital marketing/promotional materials and adoption of hybrid or </a:t>
            </a:r>
            <a:r>
              <a:rPr lang="en-GB"/>
              <a:t>virtual events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Invite all your employees, customers and other stakeholders to sign up to it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749E4E-499C-A144-A118-C590AC906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0770" y="2619149"/>
            <a:ext cx="3607840" cy="169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764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B3A07F-BA76-A94C-8492-9DF46C738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357" y="490471"/>
            <a:ext cx="6908800" cy="15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D5AD20F-7416-5540-90D1-4BBCE04CE0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457" y="2176529"/>
            <a:ext cx="11150600" cy="433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21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9F33-17D4-464E-B6B2-0BE8CDF1A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Setting your External Framework:</a:t>
            </a:r>
            <a:br>
              <a:rPr lang="en-US" b="1" dirty="0"/>
            </a:br>
            <a:r>
              <a:rPr lang="en-US" b="1" dirty="0"/>
              <a:t>Select the UN SDGs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F8472-89A1-CF48-A162-402BC32B1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Ensure that the UN SDGs are aligned with the issues you </a:t>
            </a:r>
            <a:r>
              <a:rPr lang="en-US" dirty="0" err="1"/>
              <a:t>prioritised</a:t>
            </a:r>
            <a:r>
              <a:rPr lang="en-US" dirty="0"/>
              <a:t> in your Sustainability Pledge and reflected in your internal ESG/sustainability policy.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Choose a couple (2 to 3) of the UN SDGs to set up as your long term plan.</a:t>
            </a:r>
          </a:p>
          <a:p>
            <a:pPr lvl="1"/>
            <a:r>
              <a:rPr lang="en-US" dirty="0"/>
              <a:t>What are your short term goals? 12-18 months</a:t>
            </a:r>
          </a:p>
          <a:p>
            <a:pPr lvl="1"/>
            <a:r>
              <a:rPr lang="en-US" dirty="0"/>
              <a:t>What are your medium-term goals?  3-5 years</a:t>
            </a:r>
          </a:p>
          <a:p>
            <a:pPr lvl="1"/>
            <a:r>
              <a:rPr lang="en-US" dirty="0"/>
              <a:t>What are your long-term goals? 6+ years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50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96</TotalTime>
  <Words>791</Words>
  <Application>Microsoft Office PowerPoint</Application>
  <PresentationFormat>Widescreen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 2</vt:lpstr>
      <vt:lpstr>Wingdings 3</vt:lpstr>
      <vt:lpstr>Ion</vt:lpstr>
      <vt:lpstr>     Sustainability for the Events Industry -  DOING GOOD IS GOOD FOR BUSINESS </vt:lpstr>
      <vt:lpstr>What is ESG / Sustainability?</vt:lpstr>
      <vt:lpstr>Why is ESG / Sustainability important?</vt:lpstr>
      <vt:lpstr>How to implement sustainability in the events industry?</vt:lpstr>
      <vt:lpstr>PowerPoint Presentation</vt:lpstr>
      <vt:lpstr>Action Plan Development</vt:lpstr>
      <vt:lpstr>Sustainability Pledge </vt:lpstr>
      <vt:lpstr>PowerPoint Presentation</vt:lpstr>
      <vt:lpstr>Setting your External Framework: Select the UN SDGs</vt:lpstr>
      <vt:lpstr>Why choose the UN SDGs?</vt:lpstr>
      <vt:lpstr>What does this mean for you?</vt:lpstr>
      <vt:lpstr> ANY QUESTIONS?    Daphne Biliouri-Grant daphnebgrant@gmail.com Mob: 07597 800237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Sustainability for the Events Industry   </dc:title>
  <dc:creator>Daphne Grant</dc:creator>
  <cp:lastModifiedBy>Laura Coyle</cp:lastModifiedBy>
  <cp:revision>14</cp:revision>
  <dcterms:created xsi:type="dcterms:W3CDTF">2021-10-03T14:29:16Z</dcterms:created>
  <dcterms:modified xsi:type="dcterms:W3CDTF">2021-10-18T08:58:29Z</dcterms:modified>
</cp:coreProperties>
</file>